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5"/>
  </p:notesMasterIdLst>
  <p:sldIdLst>
    <p:sldId id="256" r:id="rId2"/>
    <p:sldId id="508" r:id="rId3"/>
    <p:sldId id="547" r:id="rId4"/>
    <p:sldId id="527" r:id="rId5"/>
    <p:sldId id="528" r:id="rId6"/>
    <p:sldId id="529" r:id="rId7"/>
    <p:sldId id="530" r:id="rId8"/>
    <p:sldId id="532" r:id="rId9"/>
    <p:sldId id="548" r:id="rId10"/>
    <p:sldId id="531" r:id="rId11"/>
    <p:sldId id="533" r:id="rId12"/>
    <p:sldId id="534" r:id="rId13"/>
    <p:sldId id="535" r:id="rId14"/>
    <p:sldId id="540" r:id="rId15"/>
    <p:sldId id="544" r:id="rId16"/>
    <p:sldId id="536" r:id="rId17"/>
    <p:sldId id="541" r:id="rId18"/>
    <p:sldId id="538" r:id="rId19"/>
    <p:sldId id="537" r:id="rId20"/>
    <p:sldId id="542" r:id="rId21"/>
    <p:sldId id="543" r:id="rId22"/>
    <p:sldId id="545" r:id="rId23"/>
    <p:sldId id="54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 Lepage" initials="M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FF33"/>
    <a:srgbClr val="FFFF00"/>
    <a:srgbClr val="FF33CC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93" autoAdjust="0"/>
    <p:restoredTop sz="94963" autoAdjust="0"/>
  </p:normalViewPr>
  <p:slideViewPr>
    <p:cSldViewPr>
      <p:cViewPr varScale="1">
        <p:scale>
          <a:sx n="83" d="100"/>
          <a:sy n="83" d="100"/>
        </p:scale>
        <p:origin x="95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BC169-1706-4062-8168-DB6C7C5767D9}" type="datetimeFigureOut">
              <a:rPr lang="fr-CA" smtClean="0"/>
              <a:t>2022-05-02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2FC89-5907-4E17-9EBD-4884862AB8F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580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C397-0B34-493E-A693-D327D95F877B}" type="slidenum">
              <a:rPr lang="fr-CA" altLang="fr-FR" smtClean="0"/>
              <a:pPr/>
              <a:t>‹N°›</a:t>
            </a:fld>
            <a:endParaRPr lang="fr-CA" alt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45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CAD6-846B-4E35-A557-9B356587FD1B}" type="slidenum">
              <a:rPr lang="fr-CA" altLang="fr-FR" smtClean="0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1857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C6C8-B588-48D9-95CE-9BE3F3D7F49F}" type="slidenum">
              <a:rPr lang="fr-CA" altLang="fr-FR" smtClean="0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18823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93877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CC1F-8C13-477E-A18E-61568BC20947}" type="slidenum">
              <a:rPr lang="fr-CA" altLang="fr-FR" smtClean="0"/>
              <a:pPr/>
              <a:t>‹N°›</a:t>
            </a:fld>
            <a:endParaRPr lang="fr-CA" alt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24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BCD6-55A3-42DB-95DF-92036D3BEE70}" type="slidenum">
              <a:rPr lang="fr-CA" altLang="fr-FR" smtClean="0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50763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 alt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FBD9-490D-4845-93C6-5A945611B20E}" type="slidenum">
              <a:rPr lang="fr-CA" altLang="fr-FR" smtClean="0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06803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040-50AA-4D06-8502-603D66EFC167}" type="slidenum">
              <a:rPr lang="fr-CA" altLang="fr-FR" smtClean="0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52647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 alt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CA" alt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3893-DD67-481E-9A73-F3CDA9B444FB}" type="slidenum">
              <a:rPr lang="fr-CA" altLang="fr-FR" smtClean="0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4939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fr-CA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CA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9F4B9E-8998-4B66-931D-A78B8D705B2F}" type="slidenum">
              <a:rPr lang="fr-CA" altLang="fr-FR" smtClean="0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85771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5753-CBF1-44E3-A646-38B2A26EF631}" type="slidenum">
              <a:rPr lang="fr-CA" altLang="fr-FR" smtClean="0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05080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C1F5A0A-F6FC-4FFD-9B49-0DA8697211D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25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4581128"/>
            <a:ext cx="7543800" cy="2526032"/>
          </a:xfrm>
        </p:spPr>
        <p:txBody>
          <a:bodyPr anchor="t"/>
          <a:lstStyle/>
          <a:p>
            <a:pPr algn="r"/>
            <a:r>
              <a:rPr lang="fr-CA" altLang="fr-FR" sz="4400" dirty="0"/>
              <a:t>Le traitement des symptômes négatifs: vive la pensée positive!</a:t>
            </a:r>
            <a:r>
              <a:rPr lang="fr-CA" altLang="fr-FR" sz="4800" dirty="0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1457424"/>
            <a:ext cx="6440760" cy="36724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CA" altLang="fr-FR" sz="1400" b="1" dirty="0"/>
              <a:t>Marc-André Roy, MD </a:t>
            </a:r>
            <a:r>
              <a:rPr lang="fr-CA" altLang="fr-FR" sz="1400" b="1" dirty="0" err="1"/>
              <a:t>MSc</a:t>
            </a:r>
            <a:r>
              <a:rPr lang="fr-CA" altLang="fr-FR" sz="1400" b="1" dirty="0"/>
              <a:t> FRCP</a:t>
            </a:r>
          </a:p>
          <a:p>
            <a: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fr-CA" altLang="fr-FR" sz="1400" dirty="0"/>
              <a:t>Clinique Notre-Dame des </a:t>
            </a:r>
            <a:r>
              <a:rPr lang="fr-CA" altLang="fr-FR" sz="1400" dirty="0" err="1"/>
              <a:t>Victoires,CIUSSS-CN</a:t>
            </a:r>
            <a:endParaRPr lang="fr-CA" altLang="fr-FR" sz="1400" dirty="0"/>
          </a:p>
          <a:p>
            <a: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fr-CA" altLang="fr-FR" sz="1400" dirty="0"/>
              <a:t>Chercheur, Centre de recherche </a:t>
            </a:r>
            <a:r>
              <a:rPr lang="fr-CA" altLang="fr-FR" sz="1400" dirty="0" err="1"/>
              <a:t>cervo</a:t>
            </a:r>
            <a:endParaRPr lang="fr-CA" altLang="fr-FR" sz="1400" dirty="0"/>
          </a:p>
          <a:p>
            <a: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fr-CA" altLang="fr-FR" sz="1400" dirty="0"/>
              <a:t>Professeur-titulaire, psychiatrie neurosciences, université </a:t>
            </a:r>
            <a:r>
              <a:rPr lang="fr-CA" altLang="fr-FR" sz="1400" dirty="0" err="1"/>
              <a:t>laval</a:t>
            </a:r>
            <a:endParaRPr lang="fr-CA" altLang="fr-FR" sz="1400" dirty="0"/>
          </a:p>
          <a:p>
            <a:pPr>
              <a:lnSpc>
                <a:spcPct val="80000"/>
              </a:lnSpc>
            </a:pPr>
            <a:r>
              <a:rPr lang="fr-CA" altLang="fr-FR" sz="1400" b="1" dirty="0"/>
              <a:t>Marie-France Demers, </a:t>
            </a:r>
            <a:r>
              <a:rPr lang="fr-CA" altLang="fr-FR" sz="1400" b="1" dirty="0" err="1"/>
              <a:t>MSc</a:t>
            </a:r>
            <a:r>
              <a:rPr lang="fr-CA" altLang="fr-FR" sz="1400" b="1" dirty="0"/>
              <a:t>, BCPP</a:t>
            </a:r>
          </a:p>
          <a:p>
            <a: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fr-CA" altLang="fr-FR" sz="1400" dirty="0"/>
              <a:t>Pharmacienne, </a:t>
            </a:r>
            <a:r>
              <a:rPr lang="fr-CA" altLang="fr-FR" sz="1400" dirty="0" err="1"/>
              <a:t>ciusss-cn</a:t>
            </a:r>
            <a:r>
              <a:rPr lang="fr-CA" altLang="fr-FR" sz="1400" dirty="0"/>
              <a:t> site </a:t>
            </a:r>
            <a:r>
              <a:rPr lang="fr-CA" altLang="fr-FR" sz="1400" dirty="0" err="1"/>
              <a:t>iusmq</a:t>
            </a:r>
            <a:endParaRPr lang="fr-CA" altLang="fr-FR" sz="1400" dirty="0"/>
          </a:p>
          <a:p>
            <a: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fr-CA" altLang="fr-FR" sz="1400" dirty="0"/>
              <a:t>Professeure agrégée, faculté de pharmacie</a:t>
            </a:r>
          </a:p>
          <a:p>
            <a: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fr-CA" altLang="fr-FR" sz="1400" dirty="0"/>
              <a:t>université </a:t>
            </a:r>
            <a:r>
              <a:rPr lang="fr-CA" altLang="fr-FR" sz="1400" dirty="0" err="1"/>
              <a:t>laval</a:t>
            </a:r>
            <a:endParaRPr lang="fr-CA" altLang="fr-FR" sz="1400" dirty="0"/>
          </a:p>
          <a:p>
            <a:pPr>
              <a:lnSpc>
                <a:spcPct val="80000"/>
              </a:lnSpc>
            </a:pPr>
            <a:r>
              <a:rPr lang="fr-CA" altLang="fr-FR" sz="1400" b="1" dirty="0"/>
              <a:t>Esthel </a:t>
            </a:r>
            <a:r>
              <a:rPr lang="fr-CA" altLang="fr-FR" sz="1400" b="1" dirty="0" err="1"/>
              <a:t>malenfant</a:t>
            </a:r>
            <a:r>
              <a:rPr lang="fr-CA" altLang="fr-FR" sz="1400" b="1" dirty="0"/>
              <a:t>, </a:t>
            </a:r>
            <a:r>
              <a:rPr lang="fr-CA" altLang="fr-FR" sz="1400" b="1" dirty="0" err="1"/>
              <a:t>msc</a:t>
            </a:r>
            <a:r>
              <a:rPr lang="fr-CA" altLang="fr-FR" sz="1400" b="1" dirty="0"/>
              <a:t>, </a:t>
            </a:r>
            <a:r>
              <a:rPr lang="fr-CA" altLang="fr-FR" sz="1400" b="1" dirty="0" err="1"/>
              <a:t>bcpp</a:t>
            </a:r>
            <a:endParaRPr lang="fr-CA" altLang="fr-FR" sz="1400" b="1" dirty="0"/>
          </a:p>
          <a:p>
            <a: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fr-CA" altLang="fr-FR" sz="1400" dirty="0"/>
              <a:t>Pharmacienne, </a:t>
            </a:r>
            <a:r>
              <a:rPr lang="fr-CA" altLang="fr-FR" sz="1400" dirty="0" err="1"/>
              <a:t>ciusss-cn</a:t>
            </a:r>
            <a:r>
              <a:rPr lang="fr-CA" altLang="fr-FR" sz="1400" dirty="0"/>
              <a:t> site </a:t>
            </a:r>
            <a:r>
              <a:rPr lang="fr-CA" altLang="fr-FR" sz="1400" dirty="0" err="1"/>
              <a:t>iusmq</a:t>
            </a:r>
            <a:endParaRPr lang="fr-CA" altLang="fr-FR" sz="1400" dirty="0"/>
          </a:p>
          <a:p>
            <a: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fr-CA" altLang="fr-FR" sz="1400" dirty="0"/>
              <a:t>Professeure de clinique, faculté de pharmacie,</a:t>
            </a:r>
          </a:p>
          <a:p>
            <a: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fr-CA" altLang="fr-FR" sz="1400" dirty="0"/>
              <a:t>Université </a:t>
            </a:r>
            <a:r>
              <a:rPr lang="fr-CA" altLang="fr-FR" sz="1400" dirty="0" err="1"/>
              <a:t>laval</a:t>
            </a:r>
            <a:endParaRPr lang="fr-CA" altLang="fr-FR" sz="1400" dirty="0"/>
          </a:p>
          <a:p>
            <a:pPr>
              <a:lnSpc>
                <a:spcPct val="80000"/>
              </a:lnSpc>
            </a:pPr>
            <a:endParaRPr lang="fr-CA" altLang="fr-FR" sz="16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C397-0B34-493E-A693-D327D95F877B}" type="slidenum">
              <a:rPr lang="fr-CA" altLang="fr-FR" smtClean="0"/>
              <a:pPr/>
              <a:t>1</a:t>
            </a:fld>
            <a:endParaRPr lang="fr-CA" alt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83" y="240098"/>
            <a:ext cx="1808195" cy="60875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753" y="156055"/>
            <a:ext cx="1740784" cy="8198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91" y="196279"/>
            <a:ext cx="1347216" cy="7711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441" y="23018"/>
            <a:ext cx="1616865" cy="153885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316093"/>
            <a:ext cx="1440160" cy="5573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D9E459-A90A-41E0-856D-714DFE74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Est-ce qu’on peut traiter </a:t>
            </a:r>
            <a:br>
              <a:rPr lang="fr-CA" sz="4000" dirty="0"/>
            </a:br>
            <a:r>
              <a:rPr lang="fr-CA" sz="4000" dirty="0"/>
              <a:t>les </a:t>
            </a:r>
            <a:r>
              <a:rPr lang="fr-CA" sz="4000" dirty="0" err="1"/>
              <a:t>sx</a:t>
            </a:r>
            <a:r>
              <a:rPr lang="fr-CA" sz="4000" dirty="0"/>
              <a:t> négatifs?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B996CF-BBCA-4388-8F3F-A8E97F732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Trop souvent, on pense qu’il est impossible de traiter les </a:t>
            </a:r>
            <a:r>
              <a:rPr lang="fr-CA" dirty="0" err="1"/>
              <a:t>sx</a:t>
            </a:r>
            <a:r>
              <a:rPr lang="fr-CA" dirty="0"/>
              <a:t> négatifs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Aussi, on croit souvent qu’ils iront nécessairement en s’aggravant avec</a:t>
            </a:r>
            <a:br>
              <a:rPr lang="fr-CA" dirty="0"/>
            </a:br>
            <a:r>
              <a:rPr lang="fr-CA" dirty="0"/>
              <a:t> le temps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Pourtant, les études démontrent bien qu’on peut améliorer la situation</a:t>
            </a:r>
            <a:br>
              <a:rPr lang="fr-CA" dirty="0"/>
            </a:br>
            <a:r>
              <a:rPr lang="fr-CA" dirty="0"/>
              <a:t> dans beaucoup de cas, notamment en distinguant </a:t>
            </a:r>
            <a:br>
              <a:rPr lang="fr-CA" dirty="0"/>
            </a:br>
            <a:r>
              <a:rPr lang="fr-CA" sz="2400" b="1" dirty="0"/>
              <a:t> les « vrais » </a:t>
            </a:r>
            <a:r>
              <a:rPr lang="fr-CA" sz="2400" b="1" dirty="0" err="1"/>
              <a:t>sx</a:t>
            </a:r>
            <a:r>
              <a:rPr lang="fr-CA" sz="2400" b="1" dirty="0"/>
              <a:t> négatifs des </a:t>
            </a:r>
            <a:r>
              <a:rPr lang="fr-CA" sz="2400" b="1" dirty="0" err="1"/>
              <a:t>sx</a:t>
            </a:r>
            <a:r>
              <a:rPr lang="fr-CA" sz="2400" b="1" dirty="0"/>
              <a:t> négatifs secondaires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Mais cette approche est mal connue par de nombreux professionnels,</a:t>
            </a:r>
            <a:br>
              <a:rPr lang="fr-CA" dirty="0"/>
            </a:br>
            <a:r>
              <a:rPr lang="fr-CA" dirty="0"/>
              <a:t> même, parfois, par des psychiatres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67F4C9-D6D5-44FD-A579-31402256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10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55538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59463A-5FA0-4898-AE27-86A6FDAF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r-CA" sz="3000" dirty="0"/>
              <a:t>Traiter les symptômes négatifs: identifier leurs causes chez la personne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DF4291-2E29-4462-8B3F-92B9DF6F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algn="ctr"/>
            <a:r>
              <a:rPr lang="fr-CA" sz="2000" dirty="0"/>
              <a:t>Une démarche systématique, trop peu connue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6BC138-E675-45C3-80E6-2CE4BA82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4B9E-8998-4B66-931D-A78B8D705B2F}" type="slidenum">
              <a:rPr lang="fr-CA" altLang="fr-FR" smtClean="0"/>
              <a:pPr/>
              <a:t>11</a:t>
            </a:fld>
            <a:endParaRPr lang="fr-CA" alt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C723541-B2B8-44ED-8CFF-3259DF18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594359"/>
            <a:ext cx="5943277" cy="528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74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0128FA-D0DA-4022-843F-B57DE607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900" dirty="0"/>
              <a:t>La psychose (</a:t>
            </a:r>
            <a:r>
              <a:rPr lang="fr-CA" sz="3900" dirty="0" err="1"/>
              <a:t>sx</a:t>
            </a:r>
            <a:r>
              <a:rPr lang="fr-CA" sz="3900" dirty="0"/>
              <a:t> positifs) peut causer </a:t>
            </a:r>
            <a:br>
              <a:rPr lang="fr-CA" sz="3900" dirty="0"/>
            </a:br>
            <a:r>
              <a:rPr lang="fr-CA" sz="3900" dirty="0"/>
              <a:t>des </a:t>
            </a:r>
            <a:r>
              <a:rPr lang="fr-CA" sz="3900" dirty="0" err="1"/>
              <a:t>sx</a:t>
            </a:r>
            <a:r>
              <a:rPr lang="fr-CA" sz="3900" dirty="0"/>
              <a:t> négatifs secondaires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C4900-4A16-4CC8-BC76-0FED14049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Les </a:t>
            </a:r>
            <a:r>
              <a:rPr lang="fr-CA" dirty="0" err="1"/>
              <a:t>sx</a:t>
            </a:r>
            <a:r>
              <a:rPr lang="fr-CA" dirty="0"/>
              <a:t> positifs peuvent causer des </a:t>
            </a:r>
            <a:r>
              <a:rPr lang="fr-CA" dirty="0" err="1"/>
              <a:t>sx</a:t>
            </a:r>
            <a:r>
              <a:rPr lang="fr-CA" dirty="0"/>
              <a:t> négatifs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Délire: une personne ne sort plus de chez elle, ne voit plus les gens, ne va plus au travail parce qu’elle est convaincue qu’on veut la tuer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Hallucinations auditives: une personne entend, de façon continue, des agents de la CIA qui lui  donnent des ordres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Solution: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Bien explorer les </a:t>
            </a:r>
            <a:r>
              <a:rPr lang="fr-CA" dirty="0" err="1"/>
              <a:t>sx</a:t>
            </a:r>
            <a:r>
              <a:rPr lang="fr-CA" dirty="0"/>
              <a:t> positifs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Bien identifier leurs conséquences chez la personne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Mieux traiter la psychose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30BEFB-86A5-438A-B7C5-B750BB95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12</a:t>
            </a:fld>
            <a:endParaRPr lang="fr-CA" alt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752BC0-0736-56EC-F030-63B7EC3BE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7112"/>
            <a:ext cx="2930664" cy="178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3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0128FA-D0DA-4022-843F-B57DE607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900" dirty="0"/>
              <a:t>Les antipsychotiques peuvent causer des </a:t>
            </a:r>
            <a:r>
              <a:rPr lang="fr-CA" sz="3900" dirty="0" err="1"/>
              <a:t>sx</a:t>
            </a:r>
            <a:r>
              <a:rPr lang="fr-CA" sz="3900" dirty="0"/>
              <a:t> négatifs secondaires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C4900-4A16-4CC8-BC76-0FED14049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On attribue trop facilement à la maladie de tels effets indésirables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Importance du dépistage serré des effets indésirables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Vérifier: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Chronologie d’apparition des </a:t>
            </a:r>
            <a:r>
              <a:rPr lang="fr-CA" dirty="0" err="1"/>
              <a:t>sx</a:t>
            </a:r>
            <a:r>
              <a:rPr lang="fr-CA" dirty="0"/>
              <a:t> négatifs vs début du traitement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Variation lors de changements de dose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Variation lors d’oubli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Solution: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Diminuer la dose de l’antipsychotique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Passage à un antipsychotique causant moins de ces effets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30BEFB-86A5-438A-B7C5-B750BB95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13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787423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0128FA-D0DA-4022-843F-B57DE607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900" dirty="0"/>
              <a:t>Les médicaments peuvent causer</a:t>
            </a:r>
            <a:br>
              <a:rPr lang="fr-CA" sz="3900" dirty="0"/>
            </a:br>
            <a:r>
              <a:rPr lang="fr-CA" sz="3900" dirty="0"/>
              <a:t>des </a:t>
            </a:r>
            <a:r>
              <a:rPr lang="fr-CA" sz="3900" dirty="0" err="1"/>
              <a:t>sx</a:t>
            </a:r>
            <a:r>
              <a:rPr lang="fr-CA" sz="3900" dirty="0"/>
              <a:t> négatifs secondaires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C4900-4A16-4CC8-BC76-0FED14049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L’effet antipsychotique découle principalement de la diminution de</a:t>
            </a:r>
            <a:br>
              <a:rPr lang="fr-CA" dirty="0"/>
            </a:br>
            <a:r>
              <a:rPr lang="fr-CA" dirty="0"/>
              <a:t>  l’activité de la dopamine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La dopamine agit sur émotions et la motricité</a:t>
            </a:r>
          </a:p>
          <a:p>
            <a:pPr>
              <a:buFont typeface="Wingdings" panose="05000000000000000000" pitchFamily="2" charset="2"/>
              <a:buChar char="§"/>
            </a:pP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30BEFB-86A5-438A-B7C5-B750BB95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14</a:t>
            </a:fld>
            <a:endParaRPr lang="fr-CA" alt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AA91806-2492-8B47-0B8D-1BCA96297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100" y="3106648"/>
            <a:ext cx="5240263" cy="290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5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0128FA-D0DA-4022-843F-B57DE607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900" dirty="0"/>
              <a:t>Les médicaments peuvent causer</a:t>
            </a:r>
            <a:br>
              <a:rPr lang="fr-CA" sz="3900" dirty="0"/>
            </a:br>
            <a:r>
              <a:rPr lang="fr-CA" sz="3900" dirty="0"/>
              <a:t>des </a:t>
            </a:r>
            <a:r>
              <a:rPr lang="fr-CA" sz="3900" dirty="0" err="1"/>
              <a:t>sx</a:t>
            </a:r>
            <a:r>
              <a:rPr lang="fr-CA" sz="3900" dirty="0"/>
              <a:t> négatifs secondaires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C4900-4A16-4CC8-BC76-0FED14049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 Les effets indésirables des antipsychotiques peuvent ressembler aux </a:t>
            </a:r>
            <a:r>
              <a:rPr lang="fr-CA" dirty="0" err="1"/>
              <a:t>sx</a:t>
            </a:r>
            <a:r>
              <a:rPr lang="fr-CA" dirty="0"/>
              <a:t> </a:t>
            </a:r>
            <a:br>
              <a:rPr lang="fr-CA" dirty="0"/>
            </a:br>
            <a:r>
              <a:rPr lang="fr-CA" dirty="0"/>
              <a:t>   négatifs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Diminution des intérêts et de la motivation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Ralentissement des mouvements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La sensibilité à ces effets varie selon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la personne,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le médicament utilisé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sa dose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30BEFB-86A5-438A-B7C5-B750BB95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15</a:t>
            </a:fld>
            <a:endParaRPr lang="fr-CA" alt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DB4066-5CC7-6DD1-ADA7-2150AE007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49" y="3237889"/>
            <a:ext cx="3672408" cy="270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68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0128FA-D0DA-4022-843F-B57DE607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900" dirty="0"/>
              <a:t>La dépression peut causer </a:t>
            </a:r>
            <a:br>
              <a:rPr lang="fr-CA" sz="3900" dirty="0"/>
            </a:br>
            <a:r>
              <a:rPr lang="fr-CA" sz="3900" dirty="0"/>
              <a:t>des </a:t>
            </a:r>
            <a:r>
              <a:rPr lang="fr-CA" sz="3900" dirty="0" err="1"/>
              <a:t>sx</a:t>
            </a:r>
            <a:r>
              <a:rPr lang="fr-CA" sz="3900" dirty="0"/>
              <a:t> négatifs secondaires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C4900-4A16-4CC8-BC76-0FED14049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Le risque de dépression est accru chez les personnes ayant un trouble</a:t>
            </a:r>
            <a:br>
              <a:rPr lang="fr-CA" dirty="0"/>
            </a:br>
            <a:r>
              <a:rPr lang="fr-CA" dirty="0"/>
              <a:t>  psychotique vs. le reste de la population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La présence d’une dépression augmente le risque de suicide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Plusieurs manifestations dépressives ressemblent aux symptômes </a:t>
            </a:r>
            <a:br>
              <a:rPr lang="fr-CA" dirty="0"/>
            </a:br>
            <a:r>
              <a:rPr lang="fr-CA" dirty="0"/>
              <a:t>  négatifs, notamment: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Perte d’intérêt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Indifférence émotionnelle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Diminution de l’énergie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Ralentissement psychique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30BEFB-86A5-438A-B7C5-B750BB95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16</a:t>
            </a:fld>
            <a:endParaRPr lang="fr-CA" alt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916124-4237-77C1-56CC-E4EA88001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256" y="3795148"/>
            <a:ext cx="3247628" cy="236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4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0128FA-D0DA-4022-843F-B57DE607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900" dirty="0"/>
              <a:t>La dépression peut causer</a:t>
            </a:r>
            <a:br>
              <a:rPr lang="fr-CA" sz="3900" dirty="0"/>
            </a:br>
            <a:r>
              <a:rPr lang="fr-CA" sz="3900" dirty="0"/>
              <a:t>des </a:t>
            </a:r>
            <a:r>
              <a:rPr lang="fr-CA" sz="3900" dirty="0" err="1"/>
              <a:t>sx</a:t>
            </a:r>
            <a:r>
              <a:rPr lang="fr-CA" sz="3900" dirty="0"/>
              <a:t> négatifs secondaires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C4900-4A16-4CC8-BC76-0FED14049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Mais certaines </a:t>
            </a:r>
            <a:r>
              <a:rPr lang="fr-CA" dirty="0" err="1"/>
              <a:t>sx</a:t>
            </a:r>
            <a:r>
              <a:rPr lang="fr-CA" dirty="0"/>
              <a:t> distinguent la dépression et </a:t>
            </a:r>
            <a:br>
              <a:rPr lang="fr-CA" dirty="0"/>
            </a:br>
            <a:r>
              <a:rPr lang="fr-CA" dirty="0"/>
              <a:t> les « vrais » </a:t>
            </a:r>
            <a:r>
              <a:rPr lang="fr-CA" dirty="0" err="1"/>
              <a:t>sx</a:t>
            </a:r>
            <a:r>
              <a:rPr lang="fr-CA" dirty="0"/>
              <a:t> négatifs, notamment: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Tristesse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Désespoir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Idées suicidaires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Diminution de l’estime de soi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Traiter la dépression pourra améliorer ses </a:t>
            </a:r>
            <a:br>
              <a:rPr lang="fr-CA" dirty="0"/>
            </a:br>
            <a:r>
              <a:rPr lang="fr-CA" dirty="0"/>
              <a:t>  </a:t>
            </a:r>
            <a:r>
              <a:rPr lang="fr-CA" dirty="0" err="1"/>
              <a:t>sx</a:t>
            </a:r>
            <a:r>
              <a:rPr lang="fr-CA" dirty="0"/>
              <a:t> négatifs secondaires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Ne pas nuire: espoir!!!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Médicaments antidépresseurs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Psychothérapie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Etc.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30BEFB-86A5-438A-B7C5-B750BB95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17</a:t>
            </a:fld>
            <a:endParaRPr lang="fr-CA" altLang="fr-FR"/>
          </a:p>
        </p:txBody>
      </p:sp>
      <p:pic>
        <p:nvPicPr>
          <p:cNvPr id="5" name="Picture 2" descr="four person hands wrap around shoulders while looking at sunset">
            <a:extLst>
              <a:ext uri="{FF2B5EF4-FFF2-40B4-BE49-F238E27FC236}">
                <a16:creationId xmlns:a16="http://schemas.microsoft.com/office/drawing/2014/main" id="{F07DC925-6959-16D6-73ED-7EA3F2075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1016" r="12949" b="-1016"/>
          <a:stretch/>
        </p:blipFill>
        <p:spPr bwMode="auto">
          <a:xfrm>
            <a:off x="5508104" y="2514830"/>
            <a:ext cx="3319614" cy="316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50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0128FA-D0DA-4022-843F-B57DE607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900" dirty="0"/>
              <a:t>L’anxiété peut causer </a:t>
            </a:r>
            <a:br>
              <a:rPr lang="fr-CA" sz="3900" dirty="0"/>
            </a:br>
            <a:r>
              <a:rPr lang="fr-CA" sz="3900" dirty="0"/>
              <a:t>des </a:t>
            </a:r>
            <a:r>
              <a:rPr lang="fr-CA" sz="3900" dirty="0" err="1"/>
              <a:t>sx</a:t>
            </a:r>
            <a:r>
              <a:rPr lang="fr-CA" sz="3900" dirty="0"/>
              <a:t> négatifs secondaires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C4900-4A16-4CC8-BC76-0FED14049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Les troubles anxieux comprennent notamment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le trouble d’anxiété sociale,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le trouble d’anxiété généralisée,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le trouble de panique anxieuse,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le trouble de stress post traumatique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 Jusqu’à 50% des personnes avec un trouble psychotique</a:t>
            </a:r>
            <a:br>
              <a:rPr lang="fr-CA" dirty="0"/>
            </a:br>
            <a:r>
              <a:rPr lang="fr-CA" dirty="0"/>
              <a:t>  présenteraient aussi l’un ou  l’autre des trouble anxieux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 Les conséquences d’un trouble anxieux peuvent ressembler à des </a:t>
            </a:r>
            <a:br>
              <a:rPr lang="fr-CA" dirty="0"/>
            </a:br>
            <a:r>
              <a:rPr lang="fr-CA" dirty="0"/>
              <a:t>  symptômes négatifs: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30BEFB-86A5-438A-B7C5-B750BB95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18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709405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0128FA-D0DA-4022-843F-B57DE607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900" dirty="0"/>
              <a:t>Autres causes</a:t>
            </a:r>
            <a:br>
              <a:rPr lang="fr-CA" sz="3900" dirty="0"/>
            </a:br>
            <a:r>
              <a:rPr lang="fr-CA" sz="3900" dirty="0"/>
              <a:t>de </a:t>
            </a:r>
            <a:r>
              <a:rPr lang="fr-CA" sz="3900" dirty="0" err="1"/>
              <a:t>sx</a:t>
            </a:r>
            <a:r>
              <a:rPr lang="fr-CA" sz="3900" dirty="0"/>
              <a:t> négatifs secondaires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C4900-4A16-4CC8-BC76-0FED14049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 Le manque de stimulation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 La consommation excessive de </a:t>
            </a:r>
            <a:br>
              <a:rPr lang="fr-CA" dirty="0"/>
            </a:br>
            <a:r>
              <a:rPr lang="fr-CA" dirty="0"/>
              <a:t>  drogues (surtout le cannabis)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 La dépendance aux jeux vidéo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 Plusieurs causes peuvent être présentes </a:t>
            </a:r>
            <a:br>
              <a:rPr lang="fr-CA" dirty="0"/>
            </a:br>
            <a:r>
              <a:rPr lang="fr-CA" dirty="0"/>
              <a:t>   simultanément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 Et les causes peuvent se succéder dans le temps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30BEFB-86A5-438A-B7C5-B750BB95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19</a:t>
            </a:fld>
            <a:endParaRPr lang="fr-CA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09D007-3CF9-D2B9-6E6E-F98B31295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737361"/>
            <a:ext cx="2951386" cy="442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DIVULGATIONS	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Honoraires de conférencier</a:t>
            </a:r>
          </a:p>
          <a:p>
            <a:pPr lvl="1"/>
            <a:r>
              <a:rPr lang="fr-CA" dirty="0"/>
              <a:t>Janssen-Ortho, </a:t>
            </a:r>
            <a:r>
              <a:rPr lang="fr-CA" dirty="0" err="1"/>
              <a:t>Mylan</a:t>
            </a:r>
            <a:r>
              <a:rPr lang="fr-CA" dirty="0"/>
              <a:t>, </a:t>
            </a:r>
            <a:r>
              <a:rPr lang="fr-CA" dirty="0" err="1"/>
              <a:t>Otsuka-Lundbeck</a:t>
            </a:r>
            <a:r>
              <a:rPr lang="fr-CA" dirty="0"/>
              <a:t> </a:t>
            </a:r>
          </a:p>
          <a:p>
            <a:r>
              <a:rPr lang="fr-CA" dirty="0"/>
              <a:t>Subventions de recherche</a:t>
            </a:r>
          </a:p>
          <a:p>
            <a:pPr lvl="1"/>
            <a:r>
              <a:rPr lang="fr-CA" dirty="0"/>
              <a:t>FRQ-SC. FRQ-S, CRSH, IRSC, Janssen-Ortho, </a:t>
            </a:r>
            <a:r>
              <a:rPr lang="fr-CA" dirty="0" err="1"/>
              <a:t>Mylan</a:t>
            </a:r>
            <a:r>
              <a:rPr lang="fr-CA" dirty="0"/>
              <a:t>, </a:t>
            </a:r>
            <a:r>
              <a:rPr lang="fr-CA" dirty="0" err="1"/>
              <a:t>Otsuka-Lundbeck</a:t>
            </a:r>
            <a:r>
              <a:rPr lang="fr-CA" dirty="0"/>
              <a:t> </a:t>
            </a:r>
          </a:p>
          <a:p>
            <a:r>
              <a:rPr lang="fr-CA" dirty="0"/>
              <a:t>Contrats de recherche</a:t>
            </a:r>
          </a:p>
          <a:p>
            <a:pPr lvl="1"/>
            <a:r>
              <a:rPr lang="fr-CA" dirty="0" err="1"/>
              <a:t>Boehringer</a:t>
            </a:r>
            <a:r>
              <a:rPr lang="fr-CA" dirty="0"/>
              <a:t>, </a:t>
            </a:r>
            <a:r>
              <a:rPr lang="fr-CA" dirty="0" err="1"/>
              <a:t>Lundbeck</a:t>
            </a:r>
            <a:r>
              <a:rPr lang="fr-CA" dirty="0"/>
              <a:t>, </a:t>
            </a:r>
            <a:r>
              <a:rPr lang="fr-CA" dirty="0" err="1"/>
              <a:t>Otsuka-Lundbeck</a:t>
            </a:r>
            <a:endParaRPr lang="fr-CA" dirty="0"/>
          </a:p>
          <a:p>
            <a:r>
              <a:rPr lang="fr-CA" dirty="0"/>
              <a:t>Consultant</a:t>
            </a:r>
          </a:p>
          <a:p>
            <a:pPr lvl="1"/>
            <a:r>
              <a:rPr lang="fr-CA" dirty="0"/>
              <a:t>Janssen-Ortho, </a:t>
            </a:r>
            <a:r>
              <a:rPr lang="fr-CA" dirty="0" err="1"/>
              <a:t>Mylan</a:t>
            </a:r>
            <a:r>
              <a:rPr lang="fr-CA" dirty="0"/>
              <a:t>, </a:t>
            </a:r>
            <a:r>
              <a:rPr lang="fr-CA" dirty="0" err="1"/>
              <a:t>Otsuka-Lundbeck</a:t>
            </a:r>
            <a:r>
              <a:rPr lang="fr-CA" dirty="0"/>
              <a:t> 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2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478460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A46E6-B3EA-C3AF-CF2C-7EF6826A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Ne pas négliger des moyens simples!!!!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8D6166-7C53-5D6E-E8FA-FE98E58C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20</a:t>
            </a:fld>
            <a:endParaRPr lang="fr-CA" alt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E8D0C3F-A224-3726-DF3B-D4BFF638D925}"/>
              </a:ext>
            </a:extLst>
          </p:cNvPr>
          <p:cNvSpPr txBox="1">
            <a:spLocks/>
          </p:cNvSpPr>
          <p:nvPr/>
        </p:nvSpPr>
        <p:spPr>
          <a:xfrm>
            <a:off x="975360" y="4390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endParaRPr lang="fr-CA" dirty="0"/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:a16="http://schemas.microsoft.com/office/drawing/2014/main" id="{D6BDD702-09A5-6744-2D68-4B36DF856361}"/>
              </a:ext>
            </a:extLst>
          </p:cNvPr>
          <p:cNvSpPr txBox="1">
            <a:spLocks/>
          </p:cNvSpPr>
          <p:nvPr/>
        </p:nvSpPr>
        <p:spPr>
          <a:xfrm>
            <a:off x="7577744" y="66121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A011C040-50AA-4D06-8502-603D66EFC167}" type="slidenum">
              <a:rPr lang="fr-CA" altLang="fr-FR" smtClean="0"/>
              <a:pPr/>
              <a:t>20</a:t>
            </a:fld>
            <a:endParaRPr lang="fr-CA" alt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F1D227A-B730-258B-4875-0C5D15AAF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132856"/>
            <a:ext cx="3812540" cy="187104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9B56822-83B7-2B4C-33C7-CAB231714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24944"/>
            <a:ext cx="3919200" cy="31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80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35F60C-74A9-AF8F-93FC-F615D62E2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À titre de proche…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9F1362-6CE8-CBEF-64C7-4178B8199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907" y="2100856"/>
            <a:ext cx="754380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Brosser à l’équipe un portrait clair de l’intensité des </a:t>
            </a:r>
            <a:r>
              <a:rPr lang="fr-CA" dirty="0" err="1"/>
              <a:t>sx</a:t>
            </a:r>
            <a:r>
              <a:rPr lang="fr-CA" dirty="0"/>
              <a:t> négatifs </a:t>
            </a:r>
            <a:br>
              <a:rPr lang="fr-CA" dirty="0"/>
            </a:br>
            <a:r>
              <a:rPr lang="fr-CA" dirty="0"/>
              <a:t> de la personne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Aider l’équipe à mieux comprendre l’origine des </a:t>
            </a:r>
            <a:r>
              <a:rPr lang="fr-CA" dirty="0" err="1"/>
              <a:t>sx</a:t>
            </a:r>
            <a:r>
              <a:rPr lang="fr-CA" dirty="0"/>
              <a:t> négatifs chez cette</a:t>
            </a:r>
            <a:br>
              <a:rPr lang="fr-CA" dirty="0"/>
            </a:br>
            <a:r>
              <a:rPr lang="fr-CA" dirty="0"/>
              <a:t>  personne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 Soutenir et encourager la personne dans sa mise en action, en étant</a:t>
            </a:r>
            <a:br>
              <a:rPr lang="fr-CA" dirty="0"/>
            </a:br>
            <a:r>
              <a:rPr lang="fr-CA" dirty="0"/>
              <a:t>  attentif à ne pas nourrir des conflits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C73FC4-AE12-009E-AEC6-D1A2BDB5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21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78499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AEE39-47AD-554C-8609-970E2283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En résumé: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8454AA-6209-7A31-B61A-6ED68941D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 Les </a:t>
            </a:r>
            <a:r>
              <a:rPr lang="fr-CA" dirty="0" err="1"/>
              <a:t>sx</a:t>
            </a:r>
            <a:r>
              <a:rPr lang="fr-CA" dirty="0"/>
              <a:t> négatifs peuvent toucher l’expression ou la motivation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 Il faut chercher à comprendre leur origine chez la personne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 Il faut prendre du temps, appliquer diverses interventions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 Il faut combattre les mythes qui persistent à leur égard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1A6187-89D8-3575-44EA-A4D25019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22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653016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EF040-EADE-A409-8362-7666A623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23</a:t>
            </a:fld>
            <a:endParaRPr lang="fr-CA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FFB00A-2DD9-B314-A189-52259956B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92696"/>
            <a:ext cx="742399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6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DA68FC-B3CE-43A4-A443-CAB8B318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Les symptômes positifs: </a:t>
            </a:r>
            <a:br>
              <a:rPr lang="fr-CA" sz="4000" dirty="0"/>
            </a:br>
            <a:r>
              <a:rPr lang="fr-CA" sz="4000" dirty="0"/>
              <a:t>C’est quoi?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46E93B-8A79-4D3B-AC09-0FD386DC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086893"/>
            <a:ext cx="7543801" cy="402336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fr-CA" sz="2400" b="1" dirty="0"/>
              <a:t>Les symptômes positifs: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CA" sz="2000" dirty="0"/>
              <a:t>représentent un ajout une activité psychique ou </a:t>
            </a:r>
            <a:br>
              <a:rPr lang="fr-CA" sz="2000" dirty="0"/>
            </a:br>
            <a:r>
              <a:rPr lang="fr-CA" sz="2000" dirty="0"/>
              <a:t>perceptuelle normale (aucune connotation positive au qualificatif)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CA" sz="2000" dirty="0"/>
              <a:t>incluent les délires et les hallucinations;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CA" sz="2000" dirty="0"/>
              <a:t>répondent relativement bien aux médicaments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CA" sz="2000" dirty="0"/>
              <a:t>sont les plus « bruyants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ED5A0F-7AB7-4207-88BC-54FB2AD3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3</a:t>
            </a:fld>
            <a:endParaRPr lang="fr-CA" alt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2DF759-74D1-B347-E9CD-CCE7A722B632}"/>
              </a:ext>
            </a:extLst>
          </p:cNvPr>
          <p:cNvSpPr/>
          <p:nvPr/>
        </p:nvSpPr>
        <p:spPr>
          <a:xfrm>
            <a:off x="4283968" y="4102230"/>
            <a:ext cx="338437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fr-CA" sz="2400" dirty="0"/>
              <a:t>Ils sont trop souvent </a:t>
            </a:r>
          </a:p>
          <a:p>
            <a:pPr marL="0" lvl="2" algn="ctr"/>
            <a:r>
              <a:rPr lang="fr-CA" sz="2400" dirty="0"/>
              <a:t>la cible exclusive </a:t>
            </a:r>
          </a:p>
          <a:p>
            <a:pPr marL="0" lvl="2" algn="ctr"/>
            <a:r>
              <a:rPr lang="fr-CA" sz="2400" dirty="0"/>
              <a:t>des équipes de soins!!!</a:t>
            </a:r>
          </a:p>
        </p:txBody>
      </p:sp>
    </p:spTree>
    <p:extLst>
      <p:ext uri="{BB962C8B-B14F-4D97-AF65-F5344CB8AC3E}">
        <p14:creationId xmlns:p14="http://schemas.microsoft.com/office/powerpoint/2010/main" val="19204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DA68FC-B3CE-43A4-A443-CAB8B318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Les symptômes négatifs: </a:t>
            </a:r>
            <a:br>
              <a:rPr lang="fr-CA" sz="4000" dirty="0"/>
            </a:br>
            <a:r>
              <a:rPr lang="fr-CA" sz="4000" dirty="0"/>
              <a:t>C’est quoi?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46E93B-8A79-4D3B-AC09-0FD386DC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086893"/>
            <a:ext cx="7543801" cy="4023360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endParaRPr lang="fr-CA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000" dirty="0"/>
              <a:t>Les </a:t>
            </a:r>
            <a:r>
              <a:rPr lang="fr-CA" sz="2000" b="1" dirty="0"/>
              <a:t>symptômes négatifs: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CA" sz="1800" dirty="0"/>
              <a:t>désignent une diminution de certains aspects qu’on retrouve normalement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CA" sz="1800" dirty="0"/>
              <a:t>certains touchent </a:t>
            </a:r>
            <a:r>
              <a:rPr lang="fr-CA" sz="1800" b="1" dirty="0"/>
              <a:t>l’expression des émotions</a:t>
            </a:r>
            <a:r>
              <a:rPr lang="fr-CA" sz="1800" dirty="0"/>
              <a:t>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CA" sz="1800" dirty="0"/>
              <a:t>d’autres touchent </a:t>
            </a:r>
            <a:r>
              <a:rPr lang="fr-CA" sz="1800" b="1" dirty="0"/>
              <a:t>la motivation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CA" sz="1800" dirty="0"/>
              <a:t>sont plus difficiles à traiter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ED5A0F-7AB7-4207-88BC-54FB2AD3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4</a:t>
            </a:fld>
            <a:endParaRPr lang="fr-CA" alt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C7DC1D-7101-9446-144B-4D09837F1B43}"/>
              </a:ext>
            </a:extLst>
          </p:cNvPr>
          <p:cNvSpPr/>
          <p:nvPr/>
        </p:nvSpPr>
        <p:spPr>
          <a:xfrm>
            <a:off x="4594860" y="3933056"/>
            <a:ext cx="338437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fr-CA" sz="2400" dirty="0"/>
              <a:t>Ils sont un obstacle important au rétablissement!!!</a:t>
            </a:r>
          </a:p>
        </p:txBody>
      </p:sp>
    </p:spTree>
    <p:extLst>
      <p:ext uri="{BB962C8B-B14F-4D97-AF65-F5344CB8AC3E}">
        <p14:creationId xmlns:p14="http://schemas.microsoft.com/office/powerpoint/2010/main" val="301977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4131F-8910-4E0B-97F8-4DD3B88B7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Principaux </a:t>
            </a:r>
            <a:r>
              <a:rPr lang="fr-CA" sz="4000" dirty="0" err="1"/>
              <a:t>sx</a:t>
            </a:r>
            <a:r>
              <a:rPr lang="fr-CA" sz="4000" dirty="0"/>
              <a:t> négatifs: </a:t>
            </a:r>
            <a:br>
              <a:rPr lang="fr-CA" sz="4000" dirty="0"/>
            </a:br>
            <a:r>
              <a:rPr lang="fr-CA" sz="4000" dirty="0"/>
              <a:t>la sphère de l’expression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19CB73-FA58-491F-B06B-9A570687B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400" dirty="0"/>
              <a:t>  Alogie, ou pauvreté du </a:t>
            </a:r>
            <a:r>
              <a:rPr lang="fr-CA" sz="2400" b="1" dirty="0"/>
              <a:t>discours</a:t>
            </a:r>
            <a:r>
              <a:rPr lang="fr-CA" sz="2400" dirty="0"/>
              <a:t>: la personne parle peu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400" dirty="0"/>
              <a:t>  Émoussement de </a:t>
            </a:r>
            <a:r>
              <a:rPr lang="fr-CA" sz="2400" b="1" dirty="0"/>
              <a:t>l’affect</a:t>
            </a:r>
            <a:r>
              <a:rPr lang="fr-CA" sz="2400" dirty="0"/>
              <a:t>: la personne est peu expressive,</a:t>
            </a:r>
            <a:br>
              <a:rPr lang="fr-CA" sz="2400" dirty="0"/>
            </a:br>
            <a:r>
              <a:rPr lang="fr-CA" sz="2400" dirty="0"/>
              <a:t>  en termes: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000" dirty="0"/>
              <a:t>De variation du ton de la voix;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000" dirty="0"/>
              <a:t>De variation de l’expression du visage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000" dirty="0"/>
              <a:t>De mouvements spontanés pour accompagner ses propos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400" dirty="0"/>
              <a:t> </a:t>
            </a:r>
            <a:r>
              <a:rPr lang="fr-CA" sz="2400" i="1" dirty="0"/>
              <a:t>Attention: exprimer peu d’émotions ne veut pas dire qu’on </a:t>
            </a:r>
            <a:br>
              <a:rPr lang="fr-CA" sz="2400" i="1" dirty="0"/>
            </a:br>
            <a:r>
              <a:rPr lang="fr-CA" sz="2400" i="1" dirty="0"/>
              <a:t>  en ressente peu</a:t>
            </a:r>
            <a:r>
              <a:rPr lang="fr-CA" sz="2400" dirty="0"/>
              <a:t>! 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D9FE08-75F3-415E-A2A8-1E404E90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5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56970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98BC4-16F4-4816-99BB-23C168254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Principaux </a:t>
            </a:r>
            <a:r>
              <a:rPr lang="fr-CA" sz="4000" dirty="0" err="1"/>
              <a:t>sx</a:t>
            </a:r>
            <a:r>
              <a:rPr lang="fr-CA" sz="4000" dirty="0"/>
              <a:t> négatifs: </a:t>
            </a:r>
            <a:br>
              <a:rPr lang="fr-CA" sz="4000" dirty="0"/>
            </a:br>
            <a:r>
              <a:rPr lang="fr-CA" sz="4000" dirty="0"/>
              <a:t>la sphère de la motivation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DD7915-9806-432D-84A2-FE5A8C933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Certains </a:t>
            </a:r>
            <a:r>
              <a:rPr lang="fr-CA" dirty="0" err="1"/>
              <a:t>sx</a:t>
            </a:r>
            <a:r>
              <a:rPr lang="fr-CA" dirty="0"/>
              <a:t> négatifs concernent une diminution de la motivation, sur</a:t>
            </a:r>
            <a:br>
              <a:rPr lang="fr-CA" dirty="0"/>
            </a:br>
            <a:r>
              <a:rPr lang="fr-CA" dirty="0"/>
              <a:t>  les plans de: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La vie sociale et relationnelle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Le travail, les études ou autres activités productives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Les loisirs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Les </a:t>
            </a:r>
            <a:r>
              <a:rPr lang="fr-CA" dirty="0" err="1"/>
              <a:t>sx</a:t>
            </a:r>
            <a:r>
              <a:rPr lang="fr-CA" dirty="0"/>
              <a:t> négatifs touchant la motivation sont les plus handicapants au</a:t>
            </a:r>
            <a:br>
              <a:rPr lang="fr-CA" dirty="0"/>
            </a:br>
            <a:r>
              <a:rPr lang="fr-CA" dirty="0"/>
              <a:t>  plan du fonctionnement de la personne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5C3563-13D8-45F2-B114-3A7E34DD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6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64856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66719-0D95-4FB5-BD72-42F103A8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/>
              <a:t>Comment les évaluer</a:t>
            </a:r>
            <a:r>
              <a:rPr lang="fr-CA" dirty="0"/>
              <a:t>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F1FDF9-694D-45D0-AEC1-AABF6E054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Pour les aspects d’expression: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Observation pendant l’entrevue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Description par les proches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Pour les aspects de motivation: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Lors de l’entrevue, on demande à la personne de décrire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CA" dirty="0"/>
              <a:t>Son emploi du temps,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CA" dirty="0"/>
              <a:t>ses activités sociales,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CA" dirty="0"/>
              <a:t>ses projets,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CA" dirty="0"/>
              <a:t>ses intérêts,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CA" dirty="0"/>
              <a:t>ses loisirs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 Lors des </a:t>
            </a:r>
            <a:r>
              <a:rPr lang="fr-CA" b="1" dirty="0"/>
              <a:t>échanges avec les proches</a:t>
            </a:r>
            <a:r>
              <a:rPr lang="fr-CA" dirty="0"/>
              <a:t>, on demandera la description de ces</a:t>
            </a:r>
            <a:br>
              <a:rPr lang="fr-CA" dirty="0"/>
            </a:br>
            <a:r>
              <a:rPr lang="fr-CA" dirty="0"/>
              <a:t> aspects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Souvent, la description des proches est plus juste que celle de la personne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7CCC86-2E19-435B-8918-C062D191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7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75653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E6E190-3C5A-41C3-9A49-76E03C5F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Quelles sont les conséquences</a:t>
            </a:r>
            <a:br>
              <a:rPr lang="fr-CA" sz="4000" dirty="0"/>
            </a:br>
            <a:r>
              <a:rPr lang="fr-CA" sz="4000" dirty="0"/>
              <a:t>des </a:t>
            </a:r>
            <a:r>
              <a:rPr lang="fr-CA" sz="4000" dirty="0" err="1"/>
              <a:t>sx</a:t>
            </a:r>
            <a:r>
              <a:rPr lang="fr-CA" sz="4000" dirty="0"/>
              <a:t> négatifs?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25CCF6-C122-4189-A269-2ADB8050C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Sur le fonctionnement, ils peuvent avoir des conséquences sur: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La capacité à l’emploi ou aux études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Gestion des tâches courantes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Activités de loisirs: accent sur les loisirs passifs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Sur la santé générale: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Sédentarité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Mauvaise alimentation, </a:t>
            </a:r>
            <a:r>
              <a:rPr lang="fr-CA" dirty="0" err="1"/>
              <a:t>etc</a:t>
            </a:r>
            <a:endParaRPr lang="fr-CA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 Sur les relations avec les proches: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Peu d’implications dans les relations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Peuvent contribuer au fardeau</a:t>
            </a:r>
          </a:p>
          <a:p>
            <a:pPr>
              <a:buFont typeface="Wingdings" panose="05000000000000000000" pitchFamily="2" charset="2"/>
              <a:buChar char="§"/>
            </a:pP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FE4AFE-1160-4005-8448-41E07A616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57571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E477D-BD66-4621-22EB-22096A5D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Est-ce qu’on peut traiter</a:t>
            </a:r>
            <a:br>
              <a:rPr lang="fr-CA" sz="4000" dirty="0"/>
            </a:br>
            <a:r>
              <a:rPr lang="fr-CA" sz="4000" dirty="0"/>
              <a:t>les </a:t>
            </a:r>
            <a:r>
              <a:rPr lang="fr-CA" sz="4000" dirty="0" err="1"/>
              <a:t>sx</a:t>
            </a:r>
            <a:r>
              <a:rPr lang="fr-CA" sz="4000" dirty="0"/>
              <a:t> négatifs?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E65356-65FE-89F8-64BC-9613C639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B58F-7A13-4D83-9490-4A12C22551B0}" type="slidenum">
              <a:rPr lang="fr-CA" altLang="fr-FR" smtClean="0"/>
              <a:pPr/>
              <a:t>9</a:t>
            </a:fld>
            <a:endParaRPr lang="fr-CA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5E37DD-2899-7436-030B-34F35A4B6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515" y="2132856"/>
            <a:ext cx="5702969" cy="366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34260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5890</TotalTime>
  <Words>1250</Words>
  <Application>Microsoft Office PowerPoint</Application>
  <PresentationFormat>Affichage à l'écran (4:3)</PresentationFormat>
  <Paragraphs>183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Wingdings</vt:lpstr>
      <vt:lpstr>Rétrospective</vt:lpstr>
      <vt:lpstr>Le traitement des symptômes négatifs: vive la pensée positive! </vt:lpstr>
      <vt:lpstr>DIVULGATIONS </vt:lpstr>
      <vt:lpstr>Les symptômes positifs:  C’est quoi? </vt:lpstr>
      <vt:lpstr>Les symptômes négatifs:  C’est quoi? </vt:lpstr>
      <vt:lpstr>Principaux sx négatifs:  la sphère de l’expression</vt:lpstr>
      <vt:lpstr>Principaux sx négatifs:  la sphère de la motivation</vt:lpstr>
      <vt:lpstr>Comment les évaluer? </vt:lpstr>
      <vt:lpstr>Quelles sont les conséquences des sx négatifs? </vt:lpstr>
      <vt:lpstr>Est-ce qu’on peut traiter les sx négatifs? </vt:lpstr>
      <vt:lpstr>Est-ce qu’on peut traiter  les sx négatifs? </vt:lpstr>
      <vt:lpstr>Traiter les symptômes négatifs: identifier leurs causes chez la personne</vt:lpstr>
      <vt:lpstr>La psychose (sx positifs) peut causer  des sx négatifs secondaires</vt:lpstr>
      <vt:lpstr>Les antipsychotiques peuvent causer des sx négatifs secondaires</vt:lpstr>
      <vt:lpstr>Les médicaments peuvent causer des sx négatifs secondaires</vt:lpstr>
      <vt:lpstr>Les médicaments peuvent causer des sx négatifs secondaires</vt:lpstr>
      <vt:lpstr>La dépression peut causer  des sx négatifs secondaires</vt:lpstr>
      <vt:lpstr>La dépression peut causer des sx négatifs secondaires</vt:lpstr>
      <vt:lpstr>L’anxiété peut causer  des sx négatifs secondaires</vt:lpstr>
      <vt:lpstr>Autres causes de sx négatifs secondaires</vt:lpstr>
      <vt:lpstr>Ne pas négliger des moyens simples!!!! </vt:lpstr>
      <vt:lpstr>À titre de proche… </vt:lpstr>
      <vt:lpstr>En résumé: </vt:lpstr>
      <vt:lpstr>Présentation PowerPoint</vt:lpstr>
    </vt:vector>
  </TitlesOfParts>
  <Company>Centre hospitalier Robert-Giffard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Réactions extrapyramidales: Échelles d’évaluation et revue du traitement</dc:title>
  <dc:creator>demm8382</dc:creator>
  <cp:lastModifiedBy>Marc-André Roy</cp:lastModifiedBy>
  <cp:revision>260</cp:revision>
  <cp:lastPrinted>1601-01-01T00:00:00Z</cp:lastPrinted>
  <dcterms:created xsi:type="dcterms:W3CDTF">2007-09-09T12:59:25Z</dcterms:created>
  <dcterms:modified xsi:type="dcterms:W3CDTF">2022-05-02T19:27:39Z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